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4" r:id="rId22"/>
    <p:sldId id="275" r:id="rId23"/>
    <p:sldId id="276" r:id="rId24"/>
  </p:sldIdLst>
  <p:sldSz cx="9144000" cy="5143500" type="screen16x9"/>
  <p:notesSz cx="6858000" cy="9144000"/>
  <p:embeddedFontLst>
    <p:embeddedFont>
      <p:font typeface="Average" pitchFamily="2" charset="77"/>
      <p:regular r:id="rId26"/>
    </p:embeddedFont>
    <p:embeddedFont>
      <p:font typeface="Oswald" pitchFamily="2" charset="77"/>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43ECD5-DCEF-CEBA-124B-056BC9AC7EA9}" v="40" dt="2025-10-28T18:41:57.086"/>
    <p1510:client id="{19D2E84B-65E4-9A0C-AFCD-9B3CB157701E}" v="39" dt="2025-10-29T18:44:38.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60" d="100"/>
          <a:sy n="160" d="100"/>
        </p:scale>
        <p:origin x="78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7bcfbc9e56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7bcfbc9e56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7bcfbc9e56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7bcfbc9e5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7bcfbc9e56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7bcfbc9e56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7bcfbc9e56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7bcfbc9e56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7bcfbc9e56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7bcfbc9e56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7bcfbc9e56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7bcfbc9e56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7bcfbc9e56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7bcfbc9e56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7bcfbc9e56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7bcfbc9e56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7bcfbc9e56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7bcfbc9e56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7bcfbc9e56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7bcfbc9e5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7bcfbc9e5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7bcfbc9e5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7bcfbc9e56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7bcfbc9e56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7bcfbc9e56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7bcfbc9e56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7bcfbc9e56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7bcfbc9e56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7bcfbc9e56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7bcfbc9e56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7bcfbc9e56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7bcfbc9e56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9364b699f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9364b699f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7bcfbc9e56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7bcfbc9e56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7bcfbc9e56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7bcfbc9e56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rarebookschool.org/admissions-awards/fellowships/lang/"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M. C. Lang Fellowship in Book History, Bibliography, and Humanities Teaching with Historical Sources</a:t>
            </a:r>
            <a:endParaRPr/>
          </a:p>
        </p:txBody>
      </p:sp>
      <p:sp>
        <p:nvSpPr>
          <p:cNvPr id="60" name="Google Shape;60;p1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dirty="0"/>
              <a:t>Informational Session </a:t>
            </a:r>
            <a:endParaRPr/>
          </a:p>
          <a:p>
            <a:pPr marL="0" lvl="0" indent="0" algn="ctr" rtl="0">
              <a:spcBef>
                <a:spcPts val="0"/>
              </a:spcBef>
              <a:spcAft>
                <a:spcPts val="0"/>
              </a:spcAft>
              <a:buNone/>
            </a:pPr>
            <a:r>
              <a:rPr lang="en" dirty="0"/>
              <a:t>29 October, 2025</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MyRBS Log in page</a:t>
            </a:r>
            <a:endParaRPr/>
          </a:p>
        </p:txBody>
      </p:sp>
      <p:pic>
        <p:nvPicPr>
          <p:cNvPr id="121" name="Google Shape;121;p22"/>
          <p:cNvPicPr preferRelativeResize="0"/>
          <p:nvPr/>
        </p:nvPicPr>
        <p:blipFill>
          <a:blip r:embed="rId3">
            <a:alphaModFix/>
          </a:blip>
          <a:stretch>
            <a:fillRect/>
          </a:stretch>
        </p:blipFill>
        <p:spPr>
          <a:xfrm>
            <a:off x="423725" y="304800"/>
            <a:ext cx="4985798" cy="3925777"/>
          </a:xfrm>
          <a:prstGeom prst="rect">
            <a:avLst/>
          </a:prstGeom>
          <a:noFill/>
          <a:ln>
            <a:noFill/>
          </a:ln>
        </p:spPr>
      </p:pic>
      <p:sp>
        <p:nvSpPr>
          <p:cNvPr id="122" name="Google Shape;122;p22"/>
          <p:cNvSpPr txBox="1">
            <a:spLocks noGrp="1"/>
          </p:cNvSpPr>
          <p:nvPr>
            <p:ph type="body" idx="1"/>
          </p:nvPr>
        </p:nvSpPr>
        <p:spPr>
          <a:xfrm>
            <a:off x="5809925" y="1064175"/>
            <a:ext cx="2693700" cy="2463300"/>
          </a:xfrm>
          <a:prstGeom prst="rect">
            <a:avLst/>
          </a:prstGeom>
        </p:spPr>
        <p:txBody>
          <a:bodyPr spcFirstLastPara="1" wrap="square" lIns="91425" tIns="91425" rIns="91425" bIns="91425" anchor="ctr" anchorCtr="0">
            <a:normAutofit/>
          </a:bodyPr>
          <a:lstStyle/>
          <a:p>
            <a:pPr marL="0" indent="0"/>
            <a:r>
              <a:rPr lang="en" sz="1600"/>
              <a:t>3. Log in with your </a:t>
            </a:r>
            <a:r>
              <a:rPr lang="en" sz="1600" err="1"/>
              <a:t>MyRBS</a:t>
            </a:r>
            <a:r>
              <a:rPr lang="en" sz="1600"/>
              <a:t> account information</a:t>
            </a:r>
            <a:endParaRPr lang="en-US"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First time users should click “Need an account?” (lower right)</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3"/>
          <p:cNvPicPr preferRelativeResize="0"/>
          <p:nvPr/>
        </p:nvPicPr>
        <p:blipFill>
          <a:blip r:embed="rId3">
            <a:alphaModFix/>
          </a:blip>
          <a:stretch>
            <a:fillRect/>
          </a:stretch>
        </p:blipFill>
        <p:spPr>
          <a:xfrm>
            <a:off x="585150" y="191875"/>
            <a:ext cx="7018824" cy="4143449"/>
          </a:xfrm>
          <a:prstGeom prst="rect">
            <a:avLst/>
          </a:prstGeom>
          <a:noFill/>
          <a:ln>
            <a:noFill/>
          </a:ln>
        </p:spPr>
      </p:pic>
      <p:sp>
        <p:nvSpPr>
          <p:cNvPr id="128" name="Google Shape;128;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MyRBS Student Landing Page (after you log in) </a:t>
            </a:r>
            <a:endParaRPr/>
          </a:p>
        </p:txBody>
      </p:sp>
      <p:sp>
        <p:nvSpPr>
          <p:cNvPr id="129" name="Google Shape;129;p23"/>
          <p:cNvSpPr txBox="1"/>
          <p:nvPr/>
        </p:nvSpPr>
        <p:spPr>
          <a:xfrm>
            <a:off x="5606550" y="3761300"/>
            <a:ext cx="1334100" cy="400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highlight>
                  <a:schemeClr val="dk1"/>
                </a:highlight>
                <a:latin typeface="Average"/>
                <a:ea typeface="Average"/>
                <a:cs typeface="Average"/>
                <a:sym typeface="Average"/>
              </a:rPr>
              <a:t>4. Scroll down</a:t>
            </a:r>
            <a:endParaRPr b="1">
              <a:solidFill>
                <a:srgbClr val="FF0000"/>
              </a:solidFill>
              <a:highlight>
                <a:schemeClr val="dk1"/>
              </a:highlight>
              <a:latin typeface="Average"/>
              <a:ea typeface="Average"/>
              <a:cs typeface="Average"/>
              <a:sym typeface="Average"/>
            </a:endParaRPr>
          </a:p>
        </p:txBody>
      </p:sp>
      <p:sp>
        <p:nvSpPr>
          <p:cNvPr id="130" name="Google Shape;130;p23"/>
          <p:cNvSpPr/>
          <p:nvPr/>
        </p:nvSpPr>
        <p:spPr>
          <a:xfrm rot="10201485">
            <a:off x="3552791" y="3856760"/>
            <a:ext cx="2038415" cy="354574"/>
          </a:xfrm>
          <a:prstGeom prst="rightArrow">
            <a:avLst>
              <a:gd name="adj1" fmla="val 50000"/>
              <a:gd name="adj2" fmla="val 50000"/>
            </a:avLst>
          </a:prstGeom>
          <a:solidFill>
            <a:srgbClr val="E06666"/>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Google Shape;136;p24"/>
          <p:cNvSpPr txBox="1">
            <a:spLocks noGrp="1"/>
          </p:cNvSpPr>
          <p:nvPr>
            <p:ph type="body" idx="1"/>
          </p:nvPr>
        </p:nvSpPr>
        <p:spPr>
          <a:xfrm>
            <a:off x="311700" y="4154375"/>
            <a:ext cx="35460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MyRBS Scholarships &amp; Fellowships</a:t>
            </a:r>
            <a:endParaRPr/>
          </a:p>
        </p:txBody>
      </p:sp>
      <p:sp>
        <p:nvSpPr>
          <p:cNvPr id="137" name="Google Shape;137;p24"/>
          <p:cNvSpPr txBox="1">
            <a:spLocks noGrp="1"/>
          </p:cNvSpPr>
          <p:nvPr>
            <p:ph type="body" idx="1"/>
          </p:nvPr>
        </p:nvSpPr>
        <p:spPr>
          <a:xfrm>
            <a:off x="3855720" y="3180900"/>
            <a:ext cx="4367400" cy="972000"/>
          </a:xfrm>
          <a:prstGeom prst="rect">
            <a:avLst/>
          </a:prstGeom>
        </p:spPr>
        <p:txBody>
          <a:bodyPr spcFirstLastPara="1" wrap="square" lIns="91425" tIns="91425" rIns="91425" bIns="91425" anchor="ctr" anchorCtr="0">
            <a:normAutofit/>
          </a:bodyPr>
          <a:lstStyle/>
          <a:p>
            <a:pPr marL="0" indent="0"/>
            <a:r>
              <a:rPr lang="en" sz="1600"/>
              <a:t>5.   After scrolling down, the Lang Fellowship is the third option (after Scholarships and </a:t>
            </a:r>
            <a:r>
              <a:rPr lang="en" sz="1600" err="1"/>
              <a:t>SoFCB</a:t>
            </a:r>
            <a:r>
              <a:rPr lang="en" sz="1600"/>
              <a:t>)</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
        <p:nvSpPr>
          <p:cNvPr id="139" name="Google Shape;139;p24"/>
          <p:cNvSpPr txBox="1"/>
          <p:nvPr/>
        </p:nvSpPr>
        <p:spPr>
          <a:xfrm>
            <a:off x="4170387" y="4089962"/>
            <a:ext cx="3609900" cy="615523"/>
          </a:xfrm>
          <a:prstGeom prst="rect">
            <a:avLst/>
          </a:prstGeom>
          <a:solidFill>
            <a:schemeClr val="dk1"/>
          </a:solid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r>
              <a:rPr lang="en" b="1">
                <a:solidFill>
                  <a:srgbClr val="FF0000"/>
                </a:solidFill>
                <a:highlight>
                  <a:schemeClr val="dk1"/>
                </a:highlight>
                <a:latin typeface="Average"/>
                <a:ea typeface="Average"/>
                <a:cs typeface="Average"/>
                <a:sym typeface="Average"/>
              </a:rPr>
              <a:t>Click on link “Click Here” to apply for the Lang Fellowship</a:t>
            </a:r>
            <a:endParaRPr b="1">
              <a:solidFill>
                <a:srgbClr val="FF0000"/>
              </a:solidFill>
              <a:highlight>
                <a:schemeClr val="dk1"/>
              </a:highlight>
              <a:latin typeface="Average"/>
              <a:ea typeface="Average"/>
              <a:cs typeface="Average"/>
              <a:sym typeface="Average"/>
            </a:endParaRPr>
          </a:p>
        </p:txBody>
      </p:sp>
      <p:pic>
        <p:nvPicPr>
          <p:cNvPr id="5" name="Picture 4" descr="A screenshot of a application&#10;&#10;AI-generated content may be incorrect.">
            <a:extLst>
              <a:ext uri="{FF2B5EF4-FFF2-40B4-BE49-F238E27FC236}">
                <a16:creationId xmlns:a16="http://schemas.microsoft.com/office/drawing/2014/main" id="{77BA522B-147B-36A7-B611-66F6EE772411}"/>
              </a:ext>
            </a:extLst>
          </p:cNvPr>
          <p:cNvPicPr>
            <a:picLocks noChangeAspect="1"/>
          </p:cNvPicPr>
          <p:nvPr/>
        </p:nvPicPr>
        <p:blipFill>
          <a:blip r:embed="rId3"/>
          <a:stretch>
            <a:fillRect/>
          </a:stretch>
        </p:blipFill>
        <p:spPr>
          <a:xfrm>
            <a:off x="8164" y="2407"/>
            <a:ext cx="9135836" cy="29588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Lang Fellowship Landing Page</a:t>
            </a:r>
            <a:endParaRPr/>
          </a:p>
        </p:txBody>
      </p:sp>
      <p:sp>
        <p:nvSpPr>
          <p:cNvPr id="147" name="Google Shape;147;p25"/>
          <p:cNvSpPr txBox="1">
            <a:spLocks noGrp="1"/>
          </p:cNvSpPr>
          <p:nvPr>
            <p:ph type="body" idx="1"/>
          </p:nvPr>
        </p:nvSpPr>
        <p:spPr>
          <a:xfrm>
            <a:off x="7045846" y="4097456"/>
            <a:ext cx="2001046" cy="1049775"/>
          </a:xfrm>
          <a:prstGeom prst="rect">
            <a:avLst/>
          </a:prstGeom>
        </p:spPr>
        <p:txBody>
          <a:bodyPr spcFirstLastPara="1" wrap="square" lIns="91425" tIns="91425" rIns="91425" bIns="91425" anchor="ctr" anchorCtr="0">
            <a:normAutofit/>
          </a:bodyPr>
          <a:lstStyle/>
          <a:p>
            <a:pPr marL="0" indent="0"/>
            <a:r>
              <a:rPr lang="en" sz="1600"/>
              <a:t>6.  Click “Apply Now”</a:t>
            </a:r>
            <a:endParaRPr lang="en-US" sz="1600"/>
          </a:p>
          <a:p>
            <a:pPr marL="0" lvl="0" indent="0" algn="l" rtl="0">
              <a:spcBef>
                <a:spcPts val="0"/>
              </a:spcBef>
              <a:spcAft>
                <a:spcPts val="0"/>
              </a:spcAft>
              <a:buNone/>
            </a:pPr>
            <a:endParaRPr sz="1600"/>
          </a:p>
        </p:txBody>
      </p:sp>
      <p:pic>
        <p:nvPicPr>
          <p:cNvPr id="3" name="Picture 2" descr="A screenshot of a computer screen&#10;&#10;AI-generated content may be incorrect.">
            <a:extLst>
              <a:ext uri="{FF2B5EF4-FFF2-40B4-BE49-F238E27FC236}">
                <a16:creationId xmlns:a16="http://schemas.microsoft.com/office/drawing/2014/main" id="{3C15E0D6-476C-5AF5-971C-261305D9D0AD}"/>
              </a:ext>
            </a:extLst>
          </p:cNvPr>
          <p:cNvPicPr>
            <a:picLocks noChangeAspect="1"/>
          </p:cNvPicPr>
          <p:nvPr/>
        </p:nvPicPr>
        <p:blipFill>
          <a:blip r:embed="rId3"/>
          <a:stretch>
            <a:fillRect/>
          </a:stretch>
        </p:blipFill>
        <p:spPr>
          <a:xfrm>
            <a:off x="430822" y="2308"/>
            <a:ext cx="8150470" cy="42508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Interfolio Log In Page</a:t>
            </a:r>
            <a:endParaRPr/>
          </a:p>
        </p:txBody>
      </p:sp>
      <p:pic>
        <p:nvPicPr>
          <p:cNvPr id="153" name="Google Shape;153;p26"/>
          <p:cNvPicPr preferRelativeResize="0"/>
          <p:nvPr/>
        </p:nvPicPr>
        <p:blipFill>
          <a:blip r:embed="rId3">
            <a:alphaModFix/>
          </a:blip>
          <a:stretch>
            <a:fillRect/>
          </a:stretch>
        </p:blipFill>
        <p:spPr>
          <a:xfrm>
            <a:off x="311700" y="221350"/>
            <a:ext cx="6142037" cy="3925775"/>
          </a:xfrm>
          <a:prstGeom prst="rect">
            <a:avLst/>
          </a:prstGeom>
          <a:noFill/>
          <a:ln>
            <a:noFill/>
          </a:ln>
        </p:spPr>
      </p:pic>
      <p:sp>
        <p:nvSpPr>
          <p:cNvPr id="154" name="Google Shape;154;p26"/>
          <p:cNvSpPr txBox="1">
            <a:spLocks noGrp="1"/>
          </p:cNvSpPr>
          <p:nvPr>
            <p:ph type="body" idx="1"/>
          </p:nvPr>
        </p:nvSpPr>
        <p:spPr>
          <a:xfrm>
            <a:off x="6690200" y="319900"/>
            <a:ext cx="2207400" cy="4030500"/>
          </a:xfrm>
          <a:prstGeom prst="rect">
            <a:avLst/>
          </a:prstGeom>
        </p:spPr>
        <p:txBody>
          <a:bodyPr spcFirstLastPara="1" wrap="square" lIns="91425" tIns="91425" rIns="91425" bIns="91425" anchor="ctr" anchorCtr="0">
            <a:normAutofit/>
          </a:bodyPr>
          <a:lstStyle/>
          <a:p>
            <a:pPr marL="0" indent="0"/>
            <a:r>
              <a:rPr lang="en" sz="1600"/>
              <a:t>7. a) If you have an Interfolio Account, </a:t>
            </a:r>
            <a:r>
              <a:rPr lang="en" sz="1600" b="1"/>
              <a:t>sign in</a:t>
            </a:r>
            <a:endParaRPr lang="en-US" sz="1600" b="1"/>
          </a:p>
          <a:p>
            <a:pPr marL="0" lvl="0" indent="0" algn="l" rtl="0">
              <a:spcBef>
                <a:spcPts val="0"/>
              </a:spcBef>
              <a:spcAft>
                <a:spcPts val="0"/>
              </a:spcAft>
              <a:buNone/>
            </a:pPr>
            <a:endParaRPr sz="1600"/>
          </a:p>
          <a:p>
            <a:pPr marL="0" indent="0"/>
            <a:r>
              <a:rPr lang="en" sz="1600"/>
              <a:t>b) If you do not, </a:t>
            </a:r>
            <a:endParaRPr sz="1600"/>
          </a:p>
          <a:p>
            <a:pPr marL="0" lvl="0" indent="0" algn="l" rtl="0">
              <a:spcBef>
                <a:spcPts val="0"/>
              </a:spcBef>
              <a:spcAft>
                <a:spcPts val="0"/>
              </a:spcAft>
              <a:buNone/>
            </a:pPr>
            <a:r>
              <a:rPr lang="en" sz="1600" b="1"/>
              <a:t>create an account</a:t>
            </a:r>
            <a:endParaRPr sz="1600" b="1"/>
          </a:p>
          <a:p>
            <a:pPr marL="0" lvl="0" indent="0" algn="l" rtl="0">
              <a:spcBef>
                <a:spcPts val="0"/>
              </a:spcBef>
              <a:spcAft>
                <a:spcPts val="0"/>
              </a:spcAft>
              <a:buNone/>
            </a:pPr>
            <a:endParaRPr sz="1600"/>
          </a:p>
          <a:p>
            <a:pPr marL="0" lvl="0" indent="0" algn="l" rtl="0">
              <a:spcBef>
                <a:spcPts val="0"/>
              </a:spcBef>
              <a:spcAft>
                <a:spcPts val="0"/>
              </a:spcAft>
              <a:buNone/>
            </a:pPr>
            <a:r>
              <a:rPr lang="en" sz="1600">
                <a:solidFill>
                  <a:srgbClr val="E06666"/>
                </a:solidFill>
              </a:rPr>
              <a:t>You do NOT need to pay</a:t>
            </a:r>
            <a:r>
              <a:rPr lang="en" sz="1600"/>
              <a:t> </a:t>
            </a:r>
            <a:endParaRPr sz="1600"/>
          </a:p>
          <a:p>
            <a:pPr marL="0" lvl="0" indent="0" algn="l" rtl="0">
              <a:spcBef>
                <a:spcPts val="0"/>
              </a:spcBef>
              <a:spcAft>
                <a:spcPts val="0"/>
              </a:spcAft>
              <a:buNone/>
            </a:pPr>
            <a:r>
              <a:rPr lang="en" sz="1600"/>
              <a:t>for an Interfolio account</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Google Shape;160;p2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indent="0"/>
            <a:r>
              <a:rPr lang="en"/>
              <a:t>Landing Page in Interfolio</a:t>
            </a:r>
          </a:p>
        </p:txBody>
      </p:sp>
      <p:pic>
        <p:nvPicPr>
          <p:cNvPr id="2" name="Picture 1" descr="A screenshot of a computer screen&#10;&#10;AI-generated content may be incorrect.">
            <a:extLst>
              <a:ext uri="{FF2B5EF4-FFF2-40B4-BE49-F238E27FC236}">
                <a16:creationId xmlns:a16="http://schemas.microsoft.com/office/drawing/2014/main" id="{3E13A1DC-9C45-E591-3DCE-C9969A3DF1ED}"/>
              </a:ext>
            </a:extLst>
          </p:cNvPr>
          <p:cNvPicPr>
            <a:picLocks noChangeAspect="1"/>
          </p:cNvPicPr>
          <p:nvPr/>
        </p:nvPicPr>
        <p:blipFill>
          <a:blip r:embed="rId3"/>
          <a:stretch>
            <a:fillRect/>
          </a:stretch>
        </p:blipFill>
        <p:spPr>
          <a:xfrm>
            <a:off x="553916" y="169"/>
            <a:ext cx="8027378" cy="43606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Application Materials</a:t>
            </a:r>
            <a:endParaRPr/>
          </a:p>
        </p:txBody>
      </p:sp>
      <p:sp>
        <p:nvSpPr>
          <p:cNvPr id="170" name="Google Shape;170;p28"/>
          <p:cNvSpPr txBox="1">
            <a:spLocks noGrp="1"/>
          </p:cNvSpPr>
          <p:nvPr>
            <p:ph type="body" idx="1"/>
          </p:nvPr>
        </p:nvSpPr>
        <p:spPr>
          <a:xfrm>
            <a:off x="311700" y="1152475"/>
            <a:ext cx="8520600" cy="3606900"/>
          </a:xfrm>
          <a:prstGeom prst="rect">
            <a:avLst/>
          </a:prstGeom>
        </p:spPr>
        <p:txBody>
          <a:bodyPr spcFirstLastPara="1" wrap="square" lIns="91425" tIns="91425" rIns="91425" bIns="91425" anchor="t" anchorCtr="0">
            <a:normAutofit lnSpcReduction="10000"/>
          </a:bodyPr>
          <a:lstStyle/>
          <a:p>
            <a:pPr marL="457200" lvl="0" indent="-361950" algn="l" rtl="0">
              <a:spcBef>
                <a:spcPts val="0"/>
              </a:spcBef>
              <a:spcAft>
                <a:spcPts val="0"/>
              </a:spcAft>
              <a:buSzPts val="2100"/>
              <a:buChar char="●"/>
            </a:pPr>
            <a:r>
              <a:rPr lang="en" sz="2100"/>
              <a:t>A brief contact information and eligibility form</a:t>
            </a:r>
            <a:endParaRPr sz="2100"/>
          </a:p>
          <a:p>
            <a:pPr marL="457200" lvl="0" indent="-361950" algn="l" rtl="0">
              <a:spcBef>
                <a:spcPts val="0"/>
              </a:spcBef>
              <a:spcAft>
                <a:spcPts val="0"/>
              </a:spcAft>
              <a:buSzPts val="2100"/>
              <a:buChar char="●"/>
            </a:pPr>
            <a:r>
              <a:rPr lang="en" sz="2100"/>
              <a:t>A </a:t>
            </a:r>
            <a:r>
              <a:rPr lang="en" sz="2100" i="1"/>
              <a:t>curriculum vitae</a:t>
            </a:r>
            <a:endParaRPr sz="2100" i="1"/>
          </a:p>
          <a:p>
            <a:pPr marL="457200" lvl="0" indent="-361950" algn="l" rtl="0">
              <a:spcBef>
                <a:spcPts val="0"/>
              </a:spcBef>
              <a:spcAft>
                <a:spcPts val="0"/>
              </a:spcAft>
              <a:buSzPts val="2100"/>
              <a:buChar char="●"/>
            </a:pPr>
            <a:r>
              <a:rPr lang="en" sz="2100"/>
              <a:t>Invite a colleague to submit a confidential letter of recommendation</a:t>
            </a:r>
            <a:endParaRPr sz="2100"/>
          </a:p>
          <a:p>
            <a:pPr marL="457200" lvl="0" indent="-361950" algn="l" rtl="0">
              <a:spcBef>
                <a:spcPts val="0"/>
              </a:spcBef>
              <a:spcAft>
                <a:spcPts val="0"/>
              </a:spcAft>
              <a:buSzPts val="2100"/>
              <a:buChar char="●"/>
            </a:pPr>
            <a:r>
              <a:rPr lang="en" sz="2100"/>
              <a:t>Four short essays, submitted as four documents (one page maximum, single spaced)</a:t>
            </a:r>
            <a:endParaRPr sz="2100"/>
          </a:p>
          <a:p>
            <a:pPr marL="914400" lvl="1" indent="-336550" algn="l" rtl="0">
              <a:spcBef>
                <a:spcPts val="0"/>
              </a:spcBef>
              <a:spcAft>
                <a:spcPts val="0"/>
              </a:spcAft>
              <a:buSzPts val="1700"/>
              <a:buChar char="○"/>
            </a:pPr>
            <a:r>
              <a:rPr lang="en" sz="1700"/>
              <a:t>Why do you want to be part of the M.C. Lang Fellowship?</a:t>
            </a:r>
            <a:endParaRPr sz="1700"/>
          </a:p>
          <a:p>
            <a:pPr marL="914400" lvl="1" indent="-336550" algn="l" rtl="0">
              <a:spcBef>
                <a:spcPts val="0"/>
              </a:spcBef>
              <a:spcAft>
                <a:spcPts val="0"/>
              </a:spcAft>
              <a:buSzPts val="1700"/>
              <a:buChar char="○"/>
            </a:pPr>
            <a:r>
              <a:rPr lang="en" sz="1700"/>
              <a:t>What interests you most about participating in Rare Book School courses?</a:t>
            </a:r>
            <a:endParaRPr sz="1700"/>
          </a:p>
          <a:p>
            <a:pPr marL="914400" lvl="1" indent="-336550" algn="l" rtl="0">
              <a:spcBef>
                <a:spcPts val="0"/>
              </a:spcBef>
              <a:spcAft>
                <a:spcPts val="0"/>
              </a:spcAft>
              <a:buSzPts val="1700"/>
              <a:buChar char="○"/>
            </a:pPr>
            <a:r>
              <a:rPr lang="en" sz="1700"/>
              <a:t>Describe your experiences of and commitment to undergraduate education. How does working in a Liberal Arts environment contribute to your efficacy?</a:t>
            </a:r>
            <a:endParaRPr sz="1700"/>
          </a:p>
          <a:p>
            <a:pPr marL="914400" lvl="1" indent="-336550" algn="l" rtl="0">
              <a:spcBef>
                <a:spcPts val="0"/>
              </a:spcBef>
              <a:spcAft>
                <a:spcPts val="0"/>
              </a:spcAft>
              <a:buSzPts val="1700"/>
              <a:buChar char="○"/>
            </a:pPr>
            <a:r>
              <a:rPr lang="en" sz="1700"/>
              <a:t>How might you work with others to help create an educational culture of book-historical humanities teaching with original sources?</a:t>
            </a: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311700" y="178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Letter of Recommendation</a:t>
            </a:r>
            <a:endParaRPr/>
          </a:p>
        </p:txBody>
      </p:sp>
      <p:sp>
        <p:nvSpPr>
          <p:cNvPr id="176" name="Google Shape;176;p29"/>
          <p:cNvSpPr txBox="1">
            <a:spLocks noGrp="1"/>
          </p:cNvSpPr>
          <p:nvPr>
            <p:ph type="body" idx="1"/>
          </p:nvPr>
        </p:nvSpPr>
        <p:spPr>
          <a:xfrm>
            <a:off x="149866" y="1097321"/>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600"/>
              <a:t>The letter should be written by a colleague who can speak to your suitability for the Lang Fellowship—to your teaching, outreach, impact potential, dedication to teaching with primary sources, bibliography, book history and inculcating wonder.</a:t>
            </a:r>
          </a:p>
          <a:p>
            <a:pPr marL="0" indent="0">
              <a:lnSpc>
                <a:spcPct val="114999"/>
              </a:lnSpc>
              <a:spcAft>
                <a:spcPts val="1200"/>
              </a:spcAft>
              <a:buNone/>
            </a:pPr>
            <a:r>
              <a:rPr lang="en" sz="1600"/>
              <a:t>Advice: which recommender can give most recent, salient, and specific examples of your teaching with undergraduates, as well as your real and potential contributions to the hands-on study of the book?</a:t>
            </a:r>
          </a:p>
        </p:txBody>
      </p:sp>
      <p:pic>
        <p:nvPicPr>
          <p:cNvPr id="2" name="Picture 1" descr="A person holding a square frame&#10;&#10;Description automatically generated">
            <a:extLst>
              <a:ext uri="{FF2B5EF4-FFF2-40B4-BE49-F238E27FC236}">
                <a16:creationId xmlns:a16="http://schemas.microsoft.com/office/drawing/2014/main" id="{9539CBA2-6B69-F77B-E826-AC9001F08C2D}"/>
              </a:ext>
            </a:extLst>
          </p:cNvPr>
          <p:cNvPicPr>
            <a:picLocks noChangeAspect="1"/>
          </p:cNvPicPr>
          <p:nvPr/>
        </p:nvPicPr>
        <p:blipFill>
          <a:blip r:embed="rId3"/>
          <a:stretch>
            <a:fillRect/>
          </a:stretch>
        </p:blipFill>
        <p:spPr>
          <a:xfrm>
            <a:off x="4408715" y="1283845"/>
            <a:ext cx="4653642" cy="304752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1"/>
          <p:cNvPicPr preferRelativeResize="0"/>
          <p:nvPr/>
        </p:nvPicPr>
        <p:blipFill>
          <a:blip r:embed="rId3">
            <a:alphaModFix/>
          </a:blip>
          <a:stretch>
            <a:fillRect/>
          </a:stretch>
        </p:blipFill>
        <p:spPr>
          <a:xfrm>
            <a:off x="0" y="0"/>
            <a:ext cx="9144003" cy="5134572"/>
          </a:xfrm>
          <a:prstGeom prst="rect">
            <a:avLst/>
          </a:prstGeom>
          <a:noFill/>
          <a:ln>
            <a:noFill/>
          </a:ln>
        </p:spPr>
      </p:pic>
      <p:sp>
        <p:nvSpPr>
          <p:cNvPr id="189" name="Google Shape;189;p31"/>
          <p:cNvSpPr txBox="1">
            <a:spLocks noGrp="1"/>
          </p:cNvSpPr>
          <p:nvPr>
            <p:ph type="title"/>
          </p:nvPr>
        </p:nvSpPr>
        <p:spPr>
          <a:xfrm>
            <a:off x="2061875" y="76200"/>
            <a:ext cx="4291800" cy="762300"/>
          </a:xfrm>
          <a:prstGeom prst="rect">
            <a:avLst/>
          </a:prstGeom>
          <a:solidFill>
            <a:schemeClr val="accent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SzPts val="990"/>
            </a:pPr>
            <a:r>
              <a:rPr lang="en" sz="3800">
                <a:solidFill>
                  <a:schemeClr val="dk1"/>
                </a:solidFill>
              </a:rPr>
              <a:t>Helpful advice</a:t>
            </a:r>
            <a:endParaRPr sz="3820">
              <a:solidFill>
                <a:schemeClr val="dk1"/>
              </a:solidFill>
            </a:endParaRPr>
          </a:p>
        </p:txBody>
      </p:sp>
      <p:sp>
        <p:nvSpPr>
          <p:cNvPr id="2" name="TextBox 1">
            <a:extLst>
              <a:ext uri="{FF2B5EF4-FFF2-40B4-BE49-F238E27FC236}">
                <a16:creationId xmlns:a16="http://schemas.microsoft.com/office/drawing/2014/main" id="{DB2EFA5B-A80C-449B-6B4D-DFDDBD18E33C}"/>
              </a:ext>
            </a:extLst>
          </p:cNvPr>
          <p:cNvSpPr txBox="1"/>
          <p:nvPr/>
        </p:nvSpPr>
        <p:spPr>
          <a:xfrm>
            <a:off x="598289" y="2089546"/>
            <a:ext cx="7947421" cy="132343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solidFill>
                <a:latin typeface="Oswald"/>
              </a:rPr>
              <a:t>The committee is looking more for </a:t>
            </a:r>
            <a:r>
              <a:rPr lang="en-US" sz="2000">
                <a:solidFill>
                  <a:srgbClr val="C00000"/>
                </a:solidFill>
                <a:latin typeface="Oswald"/>
              </a:rPr>
              <a:t>how you will use what you learn with the undergraduates</a:t>
            </a:r>
            <a:r>
              <a:rPr lang="en-US" sz="2000">
                <a:solidFill>
                  <a:schemeClr val="tx1"/>
                </a:solidFill>
                <a:latin typeface="Oswald"/>
              </a:rPr>
              <a:t>, rather than how you might share what you know through publications of your own research–though it is great if what you learn </a:t>
            </a:r>
            <a:r>
              <a:rPr lang="en-US" sz="2000" i="1">
                <a:solidFill>
                  <a:schemeClr val="tx1"/>
                </a:solidFill>
                <a:latin typeface="Oswald"/>
              </a:rPr>
              <a:t>does </a:t>
            </a:r>
            <a:r>
              <a:rPr lang="en-US" sz="2000">
                <a:solidFill>
                  <a:schemeClr val="tx1"/>
                </a:solidFill>
                <a:latin typeface="Oswald"/>
              </a:rPr>
              <a:t>help with your research and publications.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Experience of Being a Lang Fellow</a:t>
            </a:r>
            <a:endParaRPr/>
          </a:p>
        </p:txBody>
      </p:sp>
      <p:sp>
        <p:nvSpPr>
          <p:cNvPr id="195" name="Google Shape;195;p32"/>
          <p:cNvSpPr txBox="1">
            <a:spLocks noGrp="1"/>
          </p:cNvSpPr>
          <p:nvPr>
            <p:ph type="body" idx="1"/>
          </p:nvPr>
        </p:nvSpPr>
        <p:spPr>
          <a:xfrm>
            <a:off x="311700" y="1152475"/>
            <a:ext cx="8520600" cy="3521700"/>
          </a:xfrm>
          <a:prstGeom prst="rect">
            <a:avLst/>
          </a:prstGeom>
        </p:spPr>
        <p:txBody>
          <a:bodyPr spcFirstLastPara="1" wrap="square" lIns="91425" tIns="91425" rIns="91425" bIns="91425" anchor="t" anchorCtr="0">
            <a:normAutofit fontScale="92500"/>
          </a:bodyPr>
          <a:lstStyle/>
          <a:p>
            <a:pPr marL="0" indent="0">
              <a:buNone/>
            </a:pPr>
            <a:r>
              <a:rPr lang="en" i="1" dirty="0"/>
              <a:t>“The course H-165 demonstrated…through the exercises and object lessons—how creatively as well as deliberately one can teach. While I was hopeful that the class would be terrific, I had not anticipated how eye-opening it would be, a regenerative experience that will have ramifications well beyond my teaching in book history.” </a:t>
            </a:r>
            <a:r>
              <a:rPr lang="en" dirty="0"/>
              <a:t>~A past Lang Fellow</a:t>
            </a:r>
            <a:endParaRPr dirty="0"/>
          </a:p>
          <a:p>
            <a:pPr marL="0" lvl="0" indent="0" algn="l" rtl="0">
              <a:spcBef>
                <a:spcPts val="1200"/>
              </a:spcBef>
              <a:spcAft>
                <a:spcPts val="0"/>
              </a:spcAft>
              <a:buNone/>
            </a:pPr>
            <a:r>
              <a:rPr lang="en" dirty="0"/>
              <a:t>Recent Projects by Lang Fellows:</a:t>
            </a:r>
            <a:endParaRPr dirty="0"/>
          </a:p>
          <a:p>
            <a:pPr marL="457200" lvl="0" indent="-342900" algn="l" rtl="0">
              <a:spcBef>
                <a:spcPts val="1200"/>
              </a:spcBef>
              <a:spcAft>
                <a:spcPts val="0"/>
              </a:spcAft>
              <a:buSzPts val="1800"/>
              <a:buChar char="●"/>
            </a:pPr>
            <a:r>
              <a:rPr lang="en" dirty="0"/>
              <a:t>Book historical panel discussion</a:t>
            </a:r>
            <a:endParaRPr dirty="0"/>
          </a:p>
          <a:p>
            <a:r>
              <a:rPr lang="en" dirty="0"/>
              <a:t>Faculty learning community (leading workshops, reading groups)</a:t>
            </a:r>
            <a:endParaRPr dirty="0"/>
          </a:p>
          <a:p>
            <a:pPr marL="457200" lvl="0" indent="-342900" algn="l" rtl="0">
              <a:spcBef>
                <a:spcPts val="0"/>
              </a:spcBef>
              <a:spcAft>
                <a:spcPts val="0"/>
              </a:spcAft>
              <a:buSzPts val="1800"/>
              <a:buChar char="●"/>
            </a:pPr>
            <a:r>
              <a:rPr lang="en" dirty="0"/>
              <a:t>Transcribe-a-thon and speaker series</a:t>
            </a:r>
            <a:endParaRPr dirty="0"/>
          </a:p>
          <a:p>
            <a:r>
              <a:rPr lang="en" dirty="0"/>
              <a:t>Speaker/workshop series (very popular)</a:t>
            </a:r>
            <a:endParaRPr dirty="0"/>
          </a:p>
          <a:p>
            <a:pPr marL="457200" lvl="0" indent="-342900" algn="l" rtl="0">
              <a:spcBef>
                <a:spcPts val="0"/>
              </a:spcBef>
              <a:spcAft>
                <a:spcPts val="0"/>
              </a:spcAft>
              <a:buSzPts val="1800"/>
              <a:buChar char="●"/>
            </a:pPr>
            <a:r>
              <a:rPr lang="en" dirty="0"/>
              <a:t>Acquisition of materials for teaching collections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670300" y="3250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About the Fellowship</a:t>
            </a:r>
            <a:endParaRPr/>
          </a:p>
        </p:txBody>
      </p:sp>
      <p:sp>
        <p:nvSpPr>
          <p:cNvPr id="66" name="Google Shape;66;p14"/>
          <p:cNvSpPr txBox="1">
            <a:spLocks noGrp="1"/>
          </p:cNvSpPr>
          <p:nvPr>
            <p:ph type="body" idx="1"/>
          </p:nvPr>
        </p:nvSpPr>
        <p:spPr>
          <a:xfrm>
            <a:off x="470650" y="1333500"/>
            <a:ext cx="3832500" cy="284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Mr. Michael Lang’s goal in creating this fellowship program is to reanimate humanities teaching by equipping educators with the skills to enlarge their students’ historical sensibilities through bibliographically informed instruction with original historical sources. </a:t>
            </a:r>
            <a:endParaRPr sz="1400"/>
          </a:p>
          <a:p>
            <a:pPr marL="0" lvl="0" indent="0" algn="l" rtl="0">
              <a:spcBef>
                <a:spcPts val="1200"/>
              </a:spcBef>
              <a:spcAft>
                <a:spcPts val="0"/>
              </a:spcAft>
              <a:buNone/>
            </a:pPr>
            <a:r>
              <a:rPr lang="en" sz="1400"/>
              <a:t>In particular, humanities teaching at liberal arts colleges and small universities. </a:t>
            </a:r>
            <a:endParaRPr sz="1400"/>
          </a:p>
          <a:p>
            <a:pPr marL="0" lvl="0" indent="0" algn="l" rtl="0">
              <a:spcBef>
                <a:spcPts val="1200"/>
              </a:spcBef>
              <a:spcAft>
                <a:spcPts val="1200"/>
              </a:spcAft>
              <a:buNone/>
            </a:pPr>
            <a:r>
              <a:rPr lang="en" sz="1400"/>
              <a:t>Inculcate wonder!</a:t>
            </a:r>
            <a:endParaRPr sz="1400"/>
          </a:p>
        </p:txBody>
      </p:sp>
      <p:pic>
        <p:nvPicPr>
          <p:cNvPr id="2" name="Picture 1" descr="A person in a suit standing in front of a table with a person&#10;&#10;Description automatically generated">
            <a:extLst>
              <a:ext uri="{FF2B5EF4-FFF2-40B4-BE49-F238E27FC236}">
                <a16:creationId xmlns:a16="http://schemas.microsoft.com/office/drawing/2014/main" id="{7360F328-38B2-5AE1-F35E-180F92C24AA9}"/>
              </a:ext>
            </a:extLst>
          </p:cNvPr>
          <p:cNvPicPr>
            <a:picLocks noChangeAspect="1"/>
          </p:cNvPicPr>
          <p:nvPr/>
        </p:nvPicPr>
        <p:blipFill>
          <a:blip r:embed="rId3"/>
          <a:stretch>
            <a:fillRect/>
          </a:stretch>
        </p:blipFill>
        <p:spPr>
          <a:xfrm>
            <a:off x="4299857" y="1138702"/>
            <a:ext cx="4572000" cy="304752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3"/>
          <p:cNvPicPr preferRelativeResize="0"/>
          <p:nvPr/>
        </p:nvPicPr>
        <p:blipFill>
          <a:blip r:embed="rId3">
            <a:alphaModFix/>
          </a:blip>
          <a:stretch>
            <a:fillRect/>
          </a:stretch>
        </p:blipFill>
        <p:spPr>
          <a:xfrm>
            <a:off x="0" y="1"/>
            <a:ext cx="9144000" cy="5353050"/>
          </a:xfrm>
          <a:prstGeom prst="rect">
            <a:avLst/>
          </a:prstGeom>
          <a:noFill/>
          <a:ln>
            <a:noFill/>
          </a:ln>
        </p:spPr>
      </p:pic>
      <p:sp>
        <p:nvSpPr>
          <p:cNvPr id="201" name="Google Shape;201;p33"/>
          <p:cNvSpPr txBox="1">
            <a:spLocks noGrp="1"/>
          </p:cNvSpPr>
          <p:nvPr>
            <p:ph type="title"/>
          </p:nvPr>
        </p:nvSpPr>
        <p:spPr>
          <a:xfrm>
            <a:off x="5655875" y="2880600"/>
            <a:ext cx="3488100" cy="2262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600">
                <a:solidFill>
                  <a:srgbClr val="666666"/>
                </a:solidFill>
                <a:highlight>
                  <a:schemeClr val="dk1"/>
                </a:highlight>
              </a:rPr>
              <a:t>Direct any questions to:</a:t>
            </a:r>
            <a:r>
              <a:rPr lang="en" sz="2600">
                <a:solidFill>
                  <a:srgbClr val="666666"/>
                </a:solidFill>
              </a:rPr>
              <a:t> </a:t>
            </a:r>
            <a:endParaRPr sz="2600">
              <a:solidFill>
                <a:srgbClr val="666666"/>
              </a:solidFill>
            </a:endParaRPr>
          </a:p>
          <a:p>
            <a:pPr marL="0" lvl="0" indent="0" algn="ctr" rtl="0">
              <a:spcBef>
                <a:spcPts val="0"/>
              </a:spcBef>
              <a:spcAft>
                <a:spcPts val="0"/>
              </a:spcAft>
              <a:buNone/>
            </a:pPr>
            <a:endParaRPr sz="2600">
              <a:solidFill>
                <a:srgbClr val="666666"/>
              </a:solidFill>
            </a:endParaRPr>
          </a:p>
          <a:p>
            <a:pPr marL="0" lvl="0" indent="0" algn="ctr" rtl="0">
              <a:spcBef>
                <a:spcPts val="0"/>
              </a:spcBef>
              <a:spcAft>
                <a:spcPts val="0"/>
              </a:spcAft>
              <a:buNone/>
            </a:pPr>
            <a:r>
              <a:rPr lang="en" sz="3100">
                <a:solidFill>
                  <a:srgbClr val="666666"/>
                </a:solidFill>
                <a:highlight>
                  <a:schemeClr val="dk1"/>
                </a:highlight>
              </a:rPr>
              <a:t>rbs_lang@virginia.edu</a:t>
            </a:r>
            <a:endParaRPr sz="3100">
              <a:solidFill>
                <a:srgbClr val="666666"/>
              </a:solidFill>
              <a:highlight>
                <a:schemeClr val="dk1"/>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00"/>
              <a:t>The Fellowship Includes</a:t>
            </a:r>
            <a:endParaRPr sz="2700"/>
          </a:p>
        </p:txBody>
      </p:sp>
      <p:sp>
        <p:nvSpPr>
          <p:cNvPr id="73" name="Google Shape;73;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Two Rare Book School Courses</a:t>
            </a:r>
            <a:endParaRPr sz="2000"/>
          </a:p>
          <a:p>
            <a:pPr marL="914400" lvl="1" indent="-330200" algn="l" rtl="0">
              <a:spcBef>
                <a:spcPts val="0"/>
              </a:spcBef>
              <a:spcAft>
                <a:spcPts val="0"/>
              </a:spcAft>
              <a:buSzPts val="1600"/>
              <a:buChar char="○"/>
            </a:pPr>
            <a:r>
              <a:rPr lang="en" sz="1600"/>
              <a:t>One course in each year of the two-year program (more on this in a minute)</a:t>
            </a:r>
            <a:endParaRPr sz="1600"/>
          </a:p>
          <a:p>
            <a:pPr marL="914400" lvl="1" indent="-330200" algn="l" rtl="0">
              <a:spcBef>
                <a:spcPts val="0"/>
              </a:spcBef>
              <a:spcAft>
                <a:spcPts val="0"/>
              </a:spcAft>
              <a:buSzPts val="1600"/>
              <a:buChar char="○"/>
            </a:pPr>
            <a:r>
              <a:rPr lang="en" sz="1600"/>
              <a:t>Tuition is waived</a:t>
            </a:r>
            <a:endParaRPr sz="1600"/>
          </a:p>
          <a:p>
            <a:pPr marL="457200" lvl="0" indent="-355600" algn="l" rtl="0">
              <a:spcBef>
                <a:spcPts val="0"/>
              </a:spcBef>
              <a:spcAft>
                <a:spcPts val="0"/>
              </a:spcAft>
              <a:buSzPts val="2000"/>
              <a:buChar char="●"/>
            </a:pPr>
            <a:r>
              <a:rPr lang="en" sz="2000"/>
              <a:t>Annual stipend of $1500 for travel, housing, and food</a:t>
            </a:r>
            <a:endParaRPr sz="2000"/>
          </a:p>
          <a:p>
            <a:pPr marL="457200" lvl="0" indent="-355600" algn="l" rtl="0">
              <a:spcBef>
                <a:spcPts val="0"/>
              </a:spcBef>
              <a:spcAft>
                <a:spcPts val="0"/>
              </a:spcAft>
              <a:buSzPts val="2000"/>
              <a:buChar char="●"/>
            </a:pPr>
            <a:r>
              <a:rPr lang="en" sz="2000"/>
              <a:t>Matching funds of up to $1000 each year of the Fellowship program</a:t>
            </a:r>
            <a:endParaRPr sz="2000"/>
          </a:p>
          <a:p>
            <a:pPr marL="914400" lvl="1" indent="-330200" algn="l" rtl="0">
              <a:spcBef>
                <a:spcPts val="0"/>
              </a:spcBef>
              <a:spcAft>
                <a:spcPts val="0"/>
              </a:spcAft>
              <a:buSzPts val="1600"/>
              <a:buChar char="○"/>
            </a:pPr>
            <a:r>
              <a:rPr lang="en" sz="1600"/>
              <a:t>Matched by the Fellow’s home institution</a:t>
            </a:r>
            <a:endParaRPr sz="1600"/>
          </a:p>
          <a:p>
            <a:pPr marL="914400" lvl="1" indent="-330200" algn="l" rtl="0">
              <a:spcBef>
                <a:spcPts val="0"/>
              </a:spcBef>
              <a:spcAft>
                <a:spcPts val="0"/>
              </a:spcAft>
              <a:buSzPts val="1600"/>
              <a:buChar char="○"/>
            </a:pPr>
            <a:r>
              <a:rPr lang="en" sz="1600"/>
              <a:t>Build the book-historical community at home institution</a:t>
            </a:r>
            <a:endParaRPr sz="1600"/>
          </a:p>
          <a:p>
            <a:pPr marL="1371600" lvl="2" indent="-330200" algn="l" rtl="0">
              <a:spcBef>
                <a:spcPts val="0"/>
              </a:spcBef>
              <a:spcAft>
                <a:spcPts val="0"/>
              </a:spcAft>
              <a:buSzPts val="1600"/>
              <a:buChar char="■"/>
            </a:pPr>
            <a:r>
              <a:rPr lang="en" sz="1600"/>
              <a:t>Examples: teaching collection, vitrines for exhibition space, speaker series, symposium, etc. </a:t>
            </a:r>
            <a:endParaRPr sz="1600"/>
          </a:p>
          <a:p>
            <a:pPr marL="914400" lvl="1" indent="-330200" algn="l" rtl="0">
              <a:spcBef>
                <a:spcPts val="0"/>
              </a:spcBef>
              <a:spcAft>
                <a:spcPts val="0"/>
              </a:spcAft>
              <a:buSzPts val="1600"/>
              <a:buChar char="○"/>
            </a:pPr>
            <a:r>
              <a:rPr lang="en" sz="1600"/>
              <a:t>Projects may be undertaken with other Lang Fellows</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Building Community</a:t>
            </a:r>
            <a:endParaRPr/>
          </a:p>
        </p:txBody>
      </p:sp>
      <p:sp>
        <p:nvSpPr>
          <p:cNvPr id="79" name="Google Shape;79;p16"/>
          <p:cNvSpPr txBox="1">
            <a:spLocks noGrp="1"/>
          </p:cNvSpPr>
          <p:nvPr>
            <p:ph type="body" idx="1"/>
          </p:nvPr>
        </p:nvSpPr>
        <p:spPr>
          <a:xfrm>
            <a:off x="311700" y="1152475"/>
            <a:ext cx="8520600" cy="3416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Lang fellows will take two Rare Book School courses, and will, in turn, be charged with building a book-historical community at their institution. The Fellows will also be given opportunities to build a community within their cohort; a support system.</a:t>
            </a:r>
            <a:endParaRPr/>
          </a:p>
          <a:p>
            <a:pPr marL="0" lvl="0" indent="0" algn="l" rtl="0">
              <a:spcBef>
                <a:spcPts val="1200"/>
              </a:spcBef>
              <a:spcAft>
                <a:spcPts val="0"/>
              </a:spcAft>
              <a:buNone/>
            </a:pPr>
            <a:endParaRPr>
              <a:solidFill>
                <a:schemeClr val="dk1"/>
              </a:solidFill>
            </a:endParaRPr>
          </a:p>
          <a:p>
            <a:pPr marL="0" marR="381000" lvl="0" indent="0" algn="l" rtl="0">
              <a:spcBef>
                <a:spcPts val="1200"/>
              </a:spcBef>
              <a:spcAft>
                <a:spcPts val="0"/>
              </a:spcAft>
              <a:buNone/>
            </a:pPr>
            <a:r>
              <a:rPr lang="en">
                <a:solidFill>
                  <a:schemeClr val="dk1"/>
                </a:solidFill>
              </a:rPr>
              <a:t>"[The H-165 class] has the two-fold benefit of being a chance to learn from an RBS faculty member and to learn from the other educators in the course simultaneously. I feel that Michael Suarez imparted a lot of information to us about how to teach, the importance of bibliographic and book historical approaches, and skills on how to leverage that knowledge to educate undergraduates. Additionally, this Lang cohort has been a really marvelous resource that I have felt forming over this week and that I look forward to continuing to rely on after this." ~A current Lang Fellow</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60025" y="510075"/>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The Courses</a:t>
            </a:r>
            <a:endParaRPr/>
          </a:p>
        </p:txBody>
      </p:sp>
      <p:sp>
        <p:nvSpPr>
          <p:cNvPr id="85" name="Google Shape;85;p17"/>
          <p:cNvSpPr txBox="1">
            <a:spLocks noGrp="1"/>
          </p:cNvSpPr>
          <p:nvPr>
            <p:ph type="body" idx="1"/>
          </p:nvPr>
        </p:nvSpPr>
        <p:spPr>
          <a:xfrm>
            <a:off x="5020225" y="1418300"/>
            <a:ext cx="3875400" cy="2612100"/>
          </a:xfrm>
          <a:prstGeom prst="rect">
            <a:avLst/>
          </a:prstGeom>
        </p:spPr>
        <p:txBody>
          <a:bodyPr spcFirstLastPara="1" wrap="square" lIns="91425" tIns="91425" rIns="91425" bIns="91425" anchor="t" anchorCtr="0">
            <a:noAutofit/>
          </a:bodyPr>
          <a:lstStyle/>
          <a:p>
            <a:pPr indent="-311150">
              <a:buSzPts val="1300"/>
              <a:buAutoNum type="arabicPeriod"/>
            </a:pPr>
            <a:r>
              <a:rPr lang="en" sz="1300" dirty="0"/>
              <a:t>The first course must be H-165 </a:t>
            </a:r>
            <a:r>
              <a:rPr lang="en" sz="1300" i="1" dirty="0"/>
              <a:t>Book History, Bibliography, and Humanities Teachin</a:t>
            </a:r>
            <a:r>
              <a:rPr lang="en" sz="1300" dirty="0"/>
              <a:t>g</a:t>
            </a:r>
            <a:endParaRPr sz="1300" dirty="0"/>
          </a:p>
          <a:p>
            <a:pPr lvl="1" indent="-311150">
              <a:buSzPts val="1300"/>
              <a:buAutoNum type="alphaLcPeriod"/>
            </a:pPr>
            <a:r>
              <a:rPr lang="en" sz="1300" dirty="0"/>
              <a:t>Fellows must be able to take this course during the set week in their first year (7–12 June 2026)</a:t>
            </a:r>
            <a:endParaRPr sz="1300" dirty="0"/>
          </a:p>
          <a:p>
            <a:pPr marL="914400" lvl="1" indent="-311150" algn="l" rtl="0">
              <a:spcBef>
                <a:spcPts val="0"/>
              </a:spcBef>
              <a:spcAft>
                <a:spcPts val="0"/>
              </a:spcAft>
              <a:buSzPts val="1300"/>
              <a:buAutoNum type="alphaLcPeriod"/>
            </a:pPr>
            <a:r>
              <a:rPr lang="en" sz="1300" dirty="0"/>
              <a:t>Guaranteed admission, open only to Lang Fellows</a:t>
            </a:r>
            <a:endParaRPr sz="1300" dirty="0"/>
          </a:p>
          <a:p>
            <a:pPr marL="457200" lvl="0" indent="-311150" algn="l" rtl="0">
              <a:spcBef>
                <a:spcPts val="0"/>
              </a:spcBef>
              <a:spcAft>
                <a:spcPts val="0"/>
              </a:spcAft>
              <a:buSzPts val="1300"/>
              <a:buAutoNum type="arabicPeriod"/>
            </a:pPr>
            <a:r>
              <a:rPr lang="en" sz="1300" dirty="0"/>
              <a:t>The second course is an elective</a:t>
            </a:r>
            <a:endParaRPr sz="1300" dirty="0"/>
          </a:p>
          <a:p>
            <a:pPr marL="914400" lvl="1" indent="-311150" algn="l" rtl="0">
              <a:spcBef>
                <a:spcPts val="0"/>
              </a:spcBef>
              <a:spcAft>
                <a:spcPts val="0"/>
              </a:spcAft>
              <a:buSzPts val="1300"/>
              <a:buAutoNum type="alphaLcPeriod"/>
            </a:pPr>
            <a:r>
              <a:rPr lang="en" sz="1300" dirty="0"/>
              <a:t>Can take equivalent of one full-length course (i.e. two short online courses)</a:t>
            </a:r>
            <a:endParaRPr sz="1300" dirty="0"/>
          </a:p>
          <a:p>
            <a:pPr marL="914400" lvl="1" indent="-311150" algn="l" rtl="0">
              <a:spcBef>
                <a:spcPts val="0"/>
              </a:spcBef>
              <a:spcAft>
                <a:spcPts val="0"/>
              </a:spcAft>
              <a:buSzPts val="1300"/>
              <a:buAutoNum type="alphaLcPeriod"/>
            </a:pPr>
            <a:r>
              <a:rPr lang="en" sz="1300" dirty="0"/>
              <a:t>Cannot take H-90 </a:t>
            </a:r>
            <a:r>
              <a:rPr lang="en" sz="1300" i="1" dirty="0"/>
              <a:t>Teaching the History of the Book</a:t>
            </a:r>
            <a:endParaRPr sz="1300" i="1" dirty="0"/>
          </a:p>
        </p:txBody>
      </p:sp>
      <p:pic>
        <p:nvPicPr>
          <p:cNvPr id="2" name="Picture 1" descr="A person standing in front of a whiteboard&#10;&#10;Description automatically generated">
            <a:extLst>
              <a:ext uri="{FF2B5EF4-FFF2-40B4-BE49-F238E27FC236}">
                <a16:creationId xmlns:a16="http://schemas.microsoft.com/office/drawing/2014/main" id="{1060255D-7D30-0C1F-7BC2-AFCA154B771E}"/>
              </a:ext>
            </a:extLst>
          </p:cNvPr>
          <p:cNvPicPr>
            <a:picLocks noChangeAspect="1"/>
          </p:cNvPicPr>
          <p:nvPr/>
        </p:nvPicPr>
        <p:blipFill>
          <a:blip r:embed="rId3"/>
          <a:stretch>
            <a:fillRect/>
          </a:stretch>
        </p:blipFill>
        <p:spPr>
          <a:xfrm>
            <a:off x="517071" y="1347345"/>
            <a:ext cx="4399643" cy="29295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271" y="309189"/>
            <a:ext cx="4257029" cy="572700"/>
          </a:xfrm>
          <a:prstGeom prst="rect">
            <a:avLst/>
          </a:prstGeom>
        </p:spPr>
        <p:txBody>
          <a:bodyPr spcFirstLastPara="1" wrap="square" lIns="91425" tIns="91425" rIns="91425" bIns="91425" anchor="t" anchorCtr="0">
            <a:normAutofit fontScale="90000"/>
          </a:bodyPr>
          <a:lstStyle/>
          <a:p>
            <a:r>
              <a:rPr lang="en"/>
              <a:t>  The Multiplier Effect</a:t>
            </a:r>
            <a:endParaRPr/>
          </a:p>
        </p:txBody>
      </p:sp>
      <p:pic>
        <p:nvPicPr>
          <p:cNvPr id="2" name="Picture 1" descr="A group of people sitting at a table&#10;&#10;Description automatically generated">
            <a:extLst>
              <a:ext uri="{FF2B5EF4-FFF2-40B4-BE49-F238E27FC236}">
                <a16:creationId xmlns:a16="http://schemas.microsoft.com/office/drawing/2014/main" id="{7341DC2E-6B95-63CB-4CF0-3E267ECBA5FF}"/>
              </a:ext>
            </a:extLst>
          </p:cNvPr>
          <p:cNvPicPr>
            <a:picLocks noChangeAspect="1"/>
          </p:cNvPicPr>
          <p:nvPr/>
        </p:nvPicPr>
        <p:blipFill>
          <a:blip r:embed="rId3"/>
          <a:stretch>
            <a:fillRect/>
          </a:stretch>
        </p:blipFill>
        <p:spPr>
          <a:xfrm>
            <a:off x="1825058" y="1098590"/>
            <a:ext cx="5306785" cy="35373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638250" y="572950"/>
            <a:ext cx="5361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Humanities Teaching with Historical Sources</a:t>
            </a:r>
            <a:endParaRPr/>
          </a:p>
        </p:txBody>
      </p:sp>
      <p:sp>
        <p:nvSpPr>
          <p:cNvPr id="98" name="Google Shape;98;p19"/>
          <p:cNvSpPr txBox="1">
            <a:spLocks noGrp="1"/>
          </p:cNvSpPr>
          <p:nvPr>
            <p:ph type="body" idx="1"/>
          </p:nvPr>
        </p:nvSpPr>
        <p:spPr>
          <a:xfrm>
            <a:off x="311700" y="1481050"/>
            <a:ext cx="4958400" cy="3386400"/>
          </a:xfrm>
          <a:prstGeom prst="rect">
            <a:avLst/>
          </a:prstGeom>
        </p:spPr>
        <p:txBody>
          <a:bodyPr spcFirstLastPara="1" wrap="square" lIns="91425" tIns="91425" rIns="91425" bIns="91425" anchor="t" anchorCtr="0">
            <a:normAutofit fontScale="92500" lnSpcReduction="20000"/>
          </a:bodyPr>
          <a:lstStyle/>
          <a:p>
            <a:pPr marL="304800" marR="381000" indent="0">
              <a:lnSpc>
                <a:spcPct val="114999"/>
              </a:lnSpc>
              <a:buNone/>
            </a:pPr>
            <a:r>
              <a:rPr lang="en" sz="1600" dirty="0">
                <a:solidFill>
                  <a:srgbClr val="FFFFFF"/>
                </a:solidFill>
              </a:rPr>
              <a:t>“</a:t>
            </a:r>
            <a:r>
              <a:rPr lang="en" sz="1600" dirty="0">
                <a:solidFill>
                  <a:schemeClr val="dk1"/>
                </a:solidFill>
              </a:rPr>
              <a:t>Watching Michael Suarez teach in Special Collections with rare books helped give me new ideas as to how I might approach teaching with special collections materials (in both similar and different ways!).” </a:t>
            </a:r>
            <a:endParaRPr lang="en-US" sz="1600">
              <a:solidFill>
                <a:schemeClr val="dk1"/>
              </a:solidFill>
            </a:endParaRPr>
          </a:p>
          <a:p>
            <a:pPr marL="304800" marR="381000" lvl="0" indent="0" algn="l" rtl="0">
              <a:spcBef>
                <a:spcPts val="0"/>
              </a:spcBef>
              <a:spcAft>
                <a:spcPts val="0"/>
              </a:spcAft>
              <a:buNone/>
            </a:pPr>
            <a:endParaRPr sz="1600">
              <a:solidFill>
                <a:schemeClr val="dk1"/>
              </a:solidFill>
            </a:endParaRPr>
          </a:p>
          <a:p>
            <a:pPr marL="304800" marR="381000" indent="0">
              <a:lnSpc>
                <a:spcPct val="114999"/>
              </a:lnSpc>
              <a:buNone/>
            </a:pPr>
            <a:r>
              <a:rPr lang="en" sz="1600" dirty="0">
                <a:solidFill>
                  <a:srgbClr val="FFFFFF"/>
                </a:solidFill>
              </a:rPr>
              <a:t>“</a:t>
            </a:r>
            <a:r>
              <a:rPr lang="en" sz="1600" dirty="0">
                <a:solidFill>
                  <a:schemeClr val="dk1"/>
                </a:solidFill>
              </a:rPr>
              <a:t>I also appreciated that Suarez emphasized collaboration as part of the Lang Fellowship—between faculty and librarians, across campus, &amp;c. The conversation on how we will transform book historical culture on our campus with the matching funds gave me ideas on both projects for how to spend the money, and who to approach as partners/collaborators.” ~A current Lang Fellow</a:t>
            </a:r>
            <a:endParaRPr sz="1600">
              <a:solidFill>
                <a:schemeClr val="dk1"/>
              </a:solidFill>
            </a:endParaRPr>
          </a:p>
        </p:txBody>
      </p:sp>
      <p:pic>
        <p:nvPicPr>
          <p:cNvPr id="99" name="Google Shape;99;p19"/>
          <p:cNvPicPr preferRelativeResize="0"/>
          <p:nvPr/>
        </p:nvPicPr>
        <p:blipFill>
          <a:blip r:embed="rId3">
            <a:alphaModFix/>
          </a:blip>
          <a:stretch>
            <a:fillRect/>
          </a:stretch>
        </p:blipFill>
        <p:spPr>
          <a:xfrm>
            <a:off x="4880600" y="1741350"/>
            <a:ext cx="3937024" cy="2624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320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Eligibility</a:t>
            </a:r>
            <a:endParaRPr/>
          </a:p>
        </p:txBody>
      </p:sp>
      <p:pic>
        <p:nvPicPr>
          <p:cNvPr id="105" name="Google Shape;105;p20"/>
          <p:cNvPicPr preferRelativeResize="0"/>
          <p:nvPr/>
        </p:nvPicPr>
        <p:blipFill>
          <a:blip r:embed="rId3">
            <a:alphaModFix/>
          </a:blip>
          <a:stretch>
            <a:fillRect/>
          </a:stretch>
        </p:blipFill>
        <p:spPr>
          <a:xfrm>
            <a:off x="938925" y="985369"/>
            <a:ext cx="7753351" cy="32901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body" idx="1"/>
          </p:nvPr>
        </p:nvSpPr>
        <p:spPr>
          <a:xfrm>
            <a:off x="237000" y="4072650"/>
            <a:ext cx="8670000" cy="1008600"/>
          </a:xfrm>
          <a:prstGeom prst="rect">
            <a:avLst/>
          </a:prstGeom>
        </p:spPr>
        <p:txBody>
          <a:bodyPr spcFirstLastPara="1" wrap="square" lIns="91425" tIns="91425" rIns="91425" bIns="91425" anchor="ctr" anchorCtr="0">
            <a:noAutofit/>
          </a:bodyPr>
          <a:lstStyle/>
          <a:p>
            <a:pPr marL="0" indent="0">
              <a:lnSpc>
                <a:spcPct val="75000"/>
              </a:lnSpc>
              <a:buClr>
                <a:srgbClr val="000000"/>
              </a:buClr>
              <a:buSzPts val="440"/>
            </a:pPr>
            <a:r>
              <a:rPr lang="en" sz="1800">
                <a:solidFill>
                  <a:schemeClr val="accent3"/>
                </a:solidFill>
                <a:latin typeface="Average"/>
                <a:ea typeface="Average"/>
                <a:cs typeface="Average"/>
                <a:sym typeface="Average"/>
              </a:rPr>
              <a:t>Detailed information and instructions can be found at: </a:t>
            </a:r>
            <a:endParaRPr sz="1800">
              <a:solidFill>
                <a:schemeClr val="accent3"/>
              </a:solidFill>
              <a:latin typeface="Average"/>
              <a:ea typeface="Average"/>
              <a:cs typeface="Average"/>
              <a:sym typeface="Average"/>
            </a:endParaRPr>
          </a:p>
          <a:p>
            <a:pPr marL="0" lvl="0" indent="0" algn="l" rtl="0">
              <a:lnSpc>
                <a:spcPct val="75000"/>
              </a:lnSpc>
              <a:spcBef>
                <a:spcPts val="1200"/>
              </a:spcBef>
              <a:spcAft>
                <a:spcPts val="1200"/>
              </a:spcAft>
              <a:buSzPts val="440"/>
              <a:buNone/>
            </a:pPr>
            <a:r>
              <a:rPr lang="en" sz="1800" u="sng">
                <a:solidFill>
                  <a:schemeClr val="accent5"/>
                </a:solidFill>
                <a:latin typeface="Average"/>
                <a:ea typeface="Average"/>
                <a:cs typeface="Average"/>
                <a:sym typeface="Average"/>
                <a:hlinkClick r:id="rId3">
                  <a:extLst>
                    <a:ext uri="{A12FA001-AC4F-418D-AE19-62706E023703}">
                      <ahyp:hlinkClr xmlns:ahyp="http://schemas.microsoft.com/office/drawing/2018/hyperlinkcolor" val="tx"/>
                    </a:ext>
                  </a:extLst>
                </a:hlinkClick>
              </a:rPr>
              <a:t>https://rarebookschool.org/admissions-awards/fellowships/lang/</a:t>
            </a:r>
            <a:endParaRPr sz="1800">
              <a:solidFill>
                <a:schemeClr val="accent5"/>
              </a:solidFill>
            </a:endParaRPr>
          </a:p>
        </p:txBody>
      </p:sp>
      <p:pic>
        <p:nvPicPr>
          <p:cNvPr id="111" name="Google Shape;111;p21"/>
          <p:cNvPicPr preferRelativeResize="0"/>
          <p:nvPr/>
        </p:nvPicPr>
        <p:blipFill>
          <a:blip r:embed="rId4">
            <a:alphaModFix/>
          </a:blip>
          <a:stretch>
            <a:fillRect/>
          </a:stretch>
        </p:blipFill>
        <p:spPr>
          <a:xfrm>
            <a:off x="2842751" y="282500"/>
            <a:ext cx="6064251" cy="3790150"/>
          </a:xfrm>
          <a:prstGeom prst="rect">
            <a:avLst/>
          </a:prstGeom>
          <a:noFill/>
          <a:ln>
            <a:noFill/>
          </a:ln>
        </p:spPr>
      </p:pic>
      <p:sp>
        <p:nvSpPr>
          <p:cNvPr id="112" name="Google Shape;112;p21"/>
          <p:cNvSpPr txBox="1">
            <a:spLocks noGrp="1"/>
          </p:cNvSpPr>
          <p:nvPr>
            <p:ph type="title" idx="4294967295"/>
          </p:nvPr>
        </p:nvSpPr>
        <p:spPr>
          <a:xfrm>
            <a:off x="237000" y="517050"/>
            <a:ext cx="2796600" cy="142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Application Process</a:t>
            </a:r>
            <a:endParaRPr/>
          </a:p>
        </p:txBody>
      </p:sp>
      <p:sp>
        <p:nvSpPr>
          <p:cNvPr id="113" name="Google Shape;113;p21"/>
          <p:cNvSpPr/>
          <p:nvPr/>
        </p:nvSpPr>
        <p:spPr>
          <a:xfrm>
            <a:off x="7587175" y="137950"/>
            <a:ext cx="669900" cy="447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1"/>
          <p:cNvSpPr txBox="1">
            <a:spLocks noGrp="1"/>
          </p:cNvSpPr>
          <p:nvPr>
            <p:ph type="body" idx="1"/>
          </p:nvPr>
        </p:nvSpPr>
        <p:spPr>
          <a:xfrm>
            <a:off x="65375" y="1743675"/>
            <a:ext cx="2683800" cy="1291200"/>
          </a:xfrm>
          <a:prstGeom prst="rect">
            <a:avLst/>
          </a:prstGeom>
        </p:spPr>
        <p:txBody>
          <a:bodyPr spcFirstLastPara="1" wrap="square" lIns="91425" tIns="91425" rIns="91425" bIns="91425" anchor="ctr" anchorCtr="0">
            <a:normAutofit fontScale="92500" lnSpcReduction="10000"/>
          </a:bodyPr>
          <a:lstStyle/>
          <a:p>
            <a:pPr marL="469900" lvl="0" indent="-342900" algn="l" rtl="0">
              <a:spcBef>
                <a:spcPts val="0"/>
              </a:spcBef>
              <a:spcAft>
                <a:spcPts val="0"/>
              </a:spcAft>
              <a:buSzPts val="1600"/>
              <a:buAutoNum type="arabicPeriod"/>
            </a:pPr>
            <a:r>
              <a:rPr lang="en" sz="1600"/>
              <a:t>Go to rarebookschool.org</a:t>
            </a:r>
            <a:endParaRPr lang="en-US" sz="1600"/>
          </a:p>
          <a:p>
            <a:pPr indent="-330200">
              <a:buSzPts val="1600"/>
              <a:buAutoNum type="arabicPeriod"/>
            </a:pPr>
            <a:endParaRPr lang="en" sz="1600"/>
          </a:p>
          <a:p>
            <a:pPr marL="127000" indent="0">
              <a:buSzPts val="1600"/>
            </a:pPr>
            <a:endParaRPr lang="en" sz="1600"/>
          </a:p>
          <a:p>
            <a:pPr marL="127000" indent="0">
              <a:buSzPts val="1600"/>
            </a:pPr>
            <a:r>
              <a:rPr lang="en" sz="1600"/>
              <a:t>2.     Click “</a:t>
            </a:r>
            <a:r>
              <a:rPr lang="en" sz="1600" err="1"/>
              <a:t>MyRBS</a:t>
            </a:r>
            <a:r>
              <a:rPr lang="en" sz="1600"/>
              <a:t>” </a:t>
            </a:r>
            <a:endParaRPr sz="1600"/>
          </a:p>
          <a:p>
            <a:pPr marL="457200" lvl="0" indent="0" algn="l" rtl="0">
              <a:spcBef>
                <a:spcPts val="0"/>
              </a:spcBef>
              <a:spcAft>
                <a:spcPts val="0"/>
              </a:spcAft>
              <a:buNone/>
            </a:pPr>
            <a:r>
              <a:rPr lang="en" sz="1600"/>
              <a:t>(upper right hand corner)</a:t>
            </a:r>
            <a:endParaRPr sz="1600"/>
          </a:p>
        </p:txBody>
      </p:sp>
      <p:sp>
        <p:nvSpPr>
          <p:cNvPr id="115" name="Google Shape;115;p21"/>
          <p:cNvSpPr/>
          <p:nvPr/>
        </p:nvSpPr>
        <p:spPr>
          <a:xfrm rot="20061514">
            <a:off x="6201616" y="657134"/>
            <a:ext cx="1456540" cy="354775"/>
          </a:xfrm>
          <a:prstGeom prst="rightArrow">
            <a:avLst>
              <a:gd name="adj1" fmla="val 50000"/>
              <a:gd name="adj2" fmla="val 50000"/>
            </a:avLst>
          </a:prstGeom>
          <a:solidFill>
            <a:srgbClr val="E06666"/>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e4ccc15-2c78-46b3-9064-3861e327c0b9" xsi:nil="true"/>
    <lcf76f155ced4ddcb4097134ff3c332f xmlns="850afc0e-9ee5-44f1-a58a-214bdf2ccd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1386F9D415764CA40C66806DC407D8" ma:contentTypeVersion="16" ma:contentTypeDescription="Create a new document." ma:contentTypeScope="" ma:versionID="3f26dd43976d227a4c9bc06d28433243">
  <xsd:schema xmlns:xsd="http://www.w3.org/2001/XMLSchema" xmlns:xs="http://www.w3.org/2001/XMLSchema" xmlns:p="http://schemas.microsoft.com/office/2006/metadata/properties" xmlns:ns2="850afc0e-9ee5-44f1-a58a-214bdf2ccdd2" xmlns:ns3="5e4ccc15-2c78-46b3-9064-3861e327c0b9" targetNamespace="http://schemas.microsoft.com/office/2006/metadata/properties" ma:root="true" ma:fieldsID="b610282d25f6c935f8bc6f11785c7a41" ns2:_="" ns3:_="">
    <xsd:import namespace="850afc0e-9ee5-44f1-a58a-214bdf2ccdd2"/>
    <xsd:import namespace="5e4ccc15-2c78-46b3-9064-3861e327c0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0afc0e-9ee5-44f1-a58a-214bdf2ccd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d038b50-52dc-447d-ac2e-a29bd036c4b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4ccc15-2c78-46b3-9064-3861e327c0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3641d1e-f802-40f3-b9ad-12d5538e431c}" ma:internalName="TaxCatchAll" ma:showField="CatchAllData" ma:web="5e4ccc15-2c78-46b3-9064-3861e327c0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AADEBF-B45D-41F5-A92D-8A4953EE0244}">
  <ds:schemaRefs>
    <ds:schemaRef ds:uri="5e4ccc15-2c78-46b3-9064-3861e327c0b9"/>
    <ds:schemaRef ds:uri="850afc0e-9ee5-44f1-a58a-214bdf2ccdd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1ADC681-E9C5-43BA-84CE-20886CDA44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0afc0e-9ee5-44f1-a58a-214bdf2ccdd2"/>
    <ds:schemaRef ds:uri="5e4ccc15-2c78-46b3-9064-3861e327c0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DEA167-F670-4B9B-AFA0-D685E0BFCD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1051</Words>
  <Application>Microsoft Macintosh PowerPoint</Application>
  <PresentationFormat>On-screen Show (16:9)</PresentationFormat>
  <Paragraphs>88</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Oswald</vt:lpstr>
      <vt:lpstr>Average</vt:lpstr>
      <vt:lpstr>Arial</vt:lpstr>
      <vt:lpstr>Slate</vt:lpstr>
      <vt:lpstr>M. C. Lang Fellowship in Book History, Bibliography, and Humanities Teaching with Historical Sources</vt:lpstr>
      <vt:lpstr>About the Fellowship</vt:lpstr>
      <vt:lpstr>The Fellowship Includes</vt:lpstr>
      <vt:lpstr>Building Community</vt:lpstr>
      <vt:lpstr>The Courses</vt:lpstr>
      <vt:lpstr>  The Multiplier Effect</vt:lpstr>
      <vt:lpstr>Humanities Teaching with Historical Sources</vt:lpstr>
      <vt:lpstr>Eligibility</vt:lpstr>
      <vt:lpstr>The Application Process</vt:lpstr>
      <vt:lpstr>PowerPoint Presentation</vt:lpstr>
      <vt:lpstr>PowerPoint Presentation</vt:lpstr>
      <vt:lpstr>PowerPoint Presentation</vt:lpstr>
      <vt:lpstr>PowerPoint Presentation</vt:lpstr>
      <vt:lpstr>PowerPoint Presentation</vt:lpstr>
      <vt:lpstr>PowerPoint Presentation</vt:lpstr>
      <vt:lpstr>Application Materials</vt:lpstr>
      <vt:lpstr>Letter of Recommendation</vt:lpstr>
      <vt:lpstr>Helpful advice</vt:lpstr>
      <vt:lpstr>The Experience of Being a Lang Fellow</vt:lpstr>
      <vt:lpstr>Direct any questions to:   rbs_lang@virginia.edu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Curtis, Kimberly Diane (kdc4r)</cp:lastModifiedBy>
  <cp:revision>51</cp:revision>
  <dcterms:modified xsi:type="dcterms:W3CDTF">2025-10-31T15:48:20Z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0x010100BE1386F9D415764CA40C66806DC407D8</vt:lpwstr>
  </property>
  <property fmtid="{D5CDD505-2E9C-101B-9397-08002B2CF9AE}" pid="3" name="MediaServiceImageTags">
    <vt:lpwstr/>
  </property>
</Properties>
</file>